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6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3DAB6-2771-485E-9009-E0457EF79779}" type="datetimeFigureOut">
              <a:rPr lang="bg-BG" smtClean="0"/>
              <a:pPr/>
              <a:t>12.4.2019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D8992-A64B-45A3-A812-04A16ACC2F91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D8992-A64B-45A3-A812-04A16ACC2F91}" type="slidenum">
              <a:rPr lang="bg-BG" smtClean="0"/>
              <a:pPr/>
              <a:t>3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.bg/bg/5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685800"/>
            <a:ext cx="7162800" cy="685800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latin typeface="+mn-lt"/>
              </a:rPr>
              <a:t>СЕЛСКОСТОПАНСКА АКАДЕМИЯ</a:t>
            </a:r>
            <a:endParaRPr lang="bg-BG" sz="36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600200"/>
            <a:ext cx="8458200" cy="4876800"/>
          </a:xfrm>
        </p:spPr>
        <p:txBody>
          <a:bodyPr/>
          <a:lstStyle/>
          <a:p>
            <a:endParaRPr lang="bg-BG" dirty="0" smtClean="0">
              <a:solidFill>
                <a:schemeClr val="tx1"/>
              </a:solidFill>
            </a:endParaRPr>
          </a:p>
          <a:p>
            <a:r>
              <a:rPr lang="bg-BG" b="1" dirty="0" smtClean="0">
                <a:solidFill>
                  <a:schemeClr val="tx1"/>
                </a:solidFill>
              </a:rPr>
              <a:t>ННП </a:t>
            </a:r>
            <a:r>
              <a:rPr lang="bg-BG" b="1" dirty="0" smtClean="0">
                <a:solidFill>
                  <a:schemeClr val="tx1"/>
                </a:solidFill>
              </a:rPr>
              <a:t>“ЗДРАВОСЛОВНИ ХРАНИ ЗА СИЛНА БИОИКОНОМИКА И КАЧЕСТВО НА ЖИВОТ”</a:t>
            </a:r>
          </a:p>
          <a:p>
            <a:endParaRPr lang="bg-BG" dirty="0" smtClean="0">
              <a:solidFill>
                <a:schemeClr val="tx1"/>
              </a:solidFill>
            </a:endParaRPr>
          </a:p>
          <a:p>
            <a:endParaRPr lang="bg-BG" sz="1600" b="1" i="1" dirty="0">
              <a:solidFill>
                <a:schemeClr val="tx1"/>
              </a:solidFill>
            </a:endParaRPr>
          </a:p>
        </p:txBody>
      </p:sp>
      <p:pic>
        <p:nvPicPr>
          <p:cNvPr id="4" name="Picture 3" descr="C:\Users\56\Downloads\Tcherna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457200"/>
            <a:ext cx="707136" cy="944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www.uni-sz.bg/wp-content/uploads/truni/file/bio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8100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7654"/>
            <a:ext cx="9036497" cy="6276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51360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85799"/>
          </a:xfrm>
        </p:spPr>
        <p:txBody>
          <a:bodyPr>
            <a:noAutofit/>
          </a:bodyPr>
          <a:lstStyle/>
          <a:p>
            <a:r>
              <a:rPr lang="bg-BG" sz="2800" b="1" dirty="0" smtClean="0"/>
              <a:t>НОРМАТИВНИ ДОКУМЕНТИ</a:t>
            </a:r>
            <a:endParaRPr lang="bg-BG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33400"/>
            <a:ext cx="8763000" cy="6324600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tx1"/>
                </a:solidFill>
              </a:rPr>
              <a:t>Решение на Министерски Съвет № 577/17.08.2018 г.  за приемане на Националната научна програма (ННП) „Здравословни храни за силна биоикономика и качество на живот“ на Министерството на Образованието и Науката (МОН) -  </a:t>
            </a:r>
            <a:r>
              <a:rPr lang="en-US" sz="1600" b="1" dirty="0" smtClean="0">
                <a:solidFill>
                  <a:srgbClr val="00B0F0"/>
                </a:solidFill>
                <a:hlinkClick r:id="rId3"/>
              </a:rPr>
              <a:t>https://www.mon.bg/bg/58</a:t>
            </a:r>
            <a:r>
              <a:rPr lang="bg-BG" sz="1600" b="1" dirty="0" smtClean="0">
                <a:solidFill>
                  <a:schemeClr val="tx1"/>
                </a:solidFill>
              </a:rPr>
              <a:t>;</a:t>
            </a:r>
          </a:p>
          <a:p>
            <a:pPr marL="0" lvl="1" algn="just">
              <a:buFont typeface="Arial" pitchFamily="34" charset="0"/>
              <a:buChar char="•"/>
            </a:pPr>
            <a:r>
              <a:rPr lang="bg-BG" sz="1600" b="1" dirty="0" smtClean="0">
                <a:solidFill>
                  <a:schemeClr val="tx1"/>
                </a:solidFill>
              </a:rPr>
              <a:t>Споразумение за партньорство от 05.11. 2018г.  между  6 висши училища и научни организации за създаване на Консорциум за изпълнение на ННП  - 6 приложения:</a:t>
            </a:r>
          </a:p>
          <a:p>
            <a:pPr lvl="1" algn="just"/>
            <a:r>
              <a:rPr lang="bg-BG" sz="1600" dirty="0" smtClean="0">
                <a:solidFill>
                  <a:schemeClr val="tx1"/>
                </a:solidFill>
              </a:rPr>
              <a:t>Приложение №1  - Правила за  работа на Консорциума и управление на Националната научна програма „Здравословни храни за силна </a:t>
            </a:r>
            <a:r>
              <a:rPr lang="bg-BG" sz="1600" dirty="0" err="1" smtClean="0">
                <a:solidFill>
                  <a:schemeClr val="tx1"/>
                </a:solidFill>
              </a:rPr>
              <a:t>биоикономика</a:t>
            </a:r>
            <a:r>
              <a:rPr lang="bg-BG" sz="1600" dirty="0" smtClean="0">
                <a:solidFill>
                  <a:schemeClr val="tx1"/>
                </a:solidFill>
              </a:rPr>
              <a:t> и качество на живот“;</a:t>
            </a:r>
          </a:p>
          <a:p>
            <a:pPr lvl="1" algn="just"/>
            <a:r>
              <a:rPr lang="bg-BG" sz="1600" dirty="0" smtClean="0">
                <a:solidFill>
                  <a:schemeClr val="tx1"/>
                </a:solidFill>
              </a:rPr>
              <a:t>Приложение №2 - Правила за управление и разпределение на правата по интелектуална собственост между партньорите;</a:t>
            </a:r>
          </a:p>
          <a:p>
            <a:pPr lvl="1" algn="just"/>
            <a:r>
              <a:rPr lang="bg-BG" sz="1600" dirty="0" smtClean="0">
                <a:solidFill>
                  <a:schemeClr val="tx1"/>
                </a:solidFill>
              </a:rPr>
              <a:t>Приложение №3 - Информационна и Комуникационна Стратегия (ИКС) за разпространение на резултатите от научноизследователската и развойна дейност на програмата</a:t>
            </a:r>
          </a:p>
          <a:p>
            <a:pPr lvl="1" algn="just"/>
            <a:r>
              <a:rPr lang="bg-BG" sz="1600" dirty="0" smtClean="0">
                <a:solidFill>
                  <a:schemeClr val="tx1"/>
                </a:solidFill>
              </a:rPr>
              <a:t>Приложение №4 - Работен и Финансов План; </a:t>
            </a:r>
          </a:p>
          <a:p>
            <a:pPr lvl="1" algn="just"/>
            <a:r>
              <a:rPr lang="bg-BG" sz="1600" dirty="0" smtClean="0">
                <a:solidFill>
                  <a:schemeClr val="tx1"/>
                </a:solidFill>
              </a:rPr>
              <a:t>Приложение №5 – Декларация за отсъствие на двойно финансиране.</a:t>
            </a:r>
          </a:p>
          <a:p>
            <a:pPr lvl="1" algn="just"/>
            <a:r>
              <a:rPr lang="bg-BG" sz="1600" dirty="0" smtClean="0">
                <a:solidFill>
                  <a:schemeClr val="tx1"/>
                </a:solidFill>
              </a:rPr>
              <a:t>Приложение №</a:t>
            </a:r>
            <a:r>
              <a:rPr lang="ru-RU" sz="1600" dirty="0" smtClean="0">
                <a:solidFill>
                  <a:schemeClr val="tx1"/>
                </a:solidFill>
              </a:rPr>
              <a:t>6 - </a:t>
            </a:r>
            <a:r>
              <a:rPr lang="bg-BG" sz="1600" dirty="0" smtClean="0">
                <a:solidFill>
                  <a:schemeClr val="tx1"/>
                </a:solidFill>
              </a:rPr>
              <a:t>План за експлоатация на резултатите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pPr marL="0" lvl="1" algn="just"/>
            <a:r>
              <a:rPr lang="bg-BG" sz="1600" b="1" dirty="0" smtClean="0">
                <a:solidFill>
                  <a:schemeClr val="tx1"/>
                </a:solidFill>
              </a:rPr>
              <a:t>Водещият партньор в Консорциума е Аграрен университет – Пловдив.</a:t>
            </a:r>
          </a:p>
          <a:p>
            <a:pPr marL="0" lvl="1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Заповед </a:t>
            </a:r>
            <a:r>
              <a:rPr lang="ru-RU" sz="1600" b="1" dirty="0" smtClean="0">
                <a:solidFill>
                  <a:schemeClr val="tx1"/>
                </a:solidFill>
              </a:rPr>
              <a:t>№ РД 07-139 от 02.11.2018г. на Председателя на Селскостопанска академия за участие на 14 от институтите в подготовката и изпълнението на ННП.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marL="0" lvl="1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bg-BG" sz="1600" b="1" dirty="0" smtClean="0">
                <a:solidFill>
                  <a:schemeClr val="tx1"/>
                </a:solidFill>
              </a:rPr>
              <a:t>Споразумение № Д01-2014 от 23.11.2018г. между МОН и АУ-Пловдив за изпълнение и финансиране на ННП.</a:t>
            </a:r>
            <a:endParaRPr lang="bg-BG" sz="1600" b="1" dirty="0" smtClean="0">
              <a:solidFill>
                <a:schemeClr val="tx1"/>
              </a:solidFill>
            </a:endParaRPr>
          </a:p>
          <a:p>
            <a:pPr marL="0" lvl="1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Финансово  </a:t>
            </a:r>
            <a:r>
              <a:rPr lang="ru-RU" sz="1600" b="1" dirty="0" smtClean="0">
                <a:solidFill>
                  <a:schemeClr val="tx1"/>
                </a:solidFill>
              </a:rPr>
              <a:t>споразумение № 03 от 17.12.2018г.  между  АУ – Пловдив и ССА за изпълнение и финансиране на дейнотите за първата година – до 05.11.2019г.</a:t>
            </a:r>
            <a:endParaRPr lang="bg-BG" sz="1600" b="1" dirty="0" smtClean="0">
              <a:solidFill>
                <a:schemeClr val="tx1"/>
              </a:solidFill>
            </a:endParaRPr>
          </a:p>
          <a:p>
            <a:pPr marL="0" lvl="1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bg-BG" sz="1600" b="1" dirty="0" smtClean="0">
                <a:solidFill>
                  <a:schemeClr val="tx1"/>
                </a:solidFill>
              </a:rPr>
              <a:t>Списък </a:t>
            </a:r>
            <a:r>
              <a:rPr lang="bg-BG" sz="1600" b="1" dirty="0" smtClean="0">
                <a:solidFill>
                  <a:schemeClr val="tx1"/>
                </a:solidFill>
              </a:rPr>
              <a:t>на учените от ССА, които са определени за Оперативен координатор на Компонент и Ръководители на работни пакети по Програмата.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l"/>
            <a:endParaRPr lang="ru-RU" sz="1600" b="1" dirty="0" smtClean="0">
              <a:solidFill>
                <a:schemeClr val="tx1"/>
              </a:solidFill>
            </a:endParaRPr>
          </a:p>
          <a:p>
            <a:pPr algn="l"/>
            <a:endParaRPr lang="bg-BG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bg-BG" sz="2400" b="1" dirty="0" smtClean="0"/>
              <a:t>Учени </a:t>
            </a:r>
            <a:r>
              <a:rPr lang="bg-BG" sz="2400" b="1" dirty="0" smtClean="0"/>
              <a:t>от структурните звена на ССА определени за координатори на Компоненти и ръководители на работни пакети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pPr lvl="0"/>
            <a:r>
              <a:rPr lang="bg-BG" sz="2400" dirty="0" smtClean="0"/>
              <a:t>Оперативен координатор на </a:t>
            </a:r>
            <a:r>
              <a:rPr lang="bg-BG" sz="2400" b="1" u="sng" dirty="0" smtClean="0"/>
              <a:t>Компонент 1</a:t>
            </a:r>
            <a:r>
              <a:rPr lang="bg-BG" sz="2400" dirty="0" smtClean="0"/>
              <a:t> „Климатични промени, </a:t>
            </a:r>
            <a:r>
              <a:rPr lang="bg-BG" sz="2400" dirty="0" err="1" smtClean="0"/>
              <a:t>екосистемни</a:t>
            </a:r>
            <a:r>
              <a:rPr lang="bg-BG" sz="2400" dirty="0" smtClean="0"/>
              <a:t> услуги и хранителни системи“</a:t>
            </a:r>
            <a:r>
              <a:rPr lang="bg-BG" sz="2400" b="1" dirty="0" smtClean="0"/>
              <a:t> </a:t>
            </a:r>
          </a:p>
          <a:p>
            <a:pPr lvl="0">
              <a:buNone/>
            </a:pPr>
            <a:r>
              <a:rPr lang="bg-BG" sz="2400" dirty="0" smtClean="0"/>
              <a:t>	</a:t>
            </a:r>
            <a:r>
              <a:rPr lang="en-US" sz="2400" b="1" i="1" dirty="0" smtClean="0"/>
              <a:t>- </a:t>
            </a:r>
            <a:r>
              <a:rPr lang="ru-RU" sz="2000" b="1" i="1" dirty="0" smtClean="0"/>
              <a:t>проф. д-р Елена Тодоровска – АгроБиоИнститут</a:t>
            </a:r>
            <a:r>
              <a:rPr lang="ru-RU" sz="2400" b="1" i="1" dirty="0" smtClean="0"/>
              <a:t>;</a:t>
            </a:r>
            <a:endParaRPr lang="bg-BG" sz="2400" b="1" i="1" dirty="0" smtClean="0"/>
          </a:p>
          <a:p>
            <a:pPr lvl="0"/>
            <a:r>
              <a:rPr lang="ru-RU" sz="2400" dirty="0" smtClean="0"/>
              <a:t>Ръководители на работни пакети по четири от компонентите на Програмата :</a:t>
            </a:r>
            <a:endParaRPr lang="bg-BG" sz="2400" dirty="0" smtClean="0"/>
          </a:p>
          <a:p>
            <a:pPr lvl="0">
              <a:buNone/>
            </a:pPr>
            <a:r>
              <a:rPr lang="ru-RU" sz="1600" b="1" u="sng" dirty="0" smtClean="0"/>
              <a:t>Работен пакет 1.3</a:t>
            </a:r>
            <a:r>
              <a:rPr lang="ru-RU" sz="1600" dirty="0" smtClean="0"/>
              <a:t> </a:t>
            </a:r>
            <a:r>
              <a:rPr lang="bg-BG" sz="1600" b="1" dirty="0" smtClean="0"/>
              <a:t>„</a:t>
            </a:r>
            <a:r>
              <a:rPr lang="bg-BG" sz="1600" dirty="0" smtClean="0"/>
              <a:t>Осигуряване на растителната ресурсна база на приоритетните за страната хранителни системи“ </a:t>
            </a:r>
          </a:p>
          <a:p>
            <a:pPr lvl="0">
              <a:buNone/>
            </a:pPr>
            <a:r>
              <a:rPr lang="bg-BG" sz="1600" dirty="0" smtClean="0"/>
              <a:t>	</a:t>
            </a:r>
            <a:r>
              <a:rPr lang="bg-BG" sz="1600" b="1" i="1" dirty="0" smtClean="0"/>
              <a:t>- </a:t>
            </a:r>
            <a:r>
              <a:rPr lang="bg-BG" sz="1600" b="1" i="1" dirty="0" smtClean="0"/>
              <a:t>доц</a:t>
            </a:r>
            <a:r>
              <a:rPr lang="bg-BG" sz="1600" b="1" i="1" dirty="0" smtClean="0"/>
              <a:t>. д-р Анелия </a:t>
            </a:r>
            <a:r>
              <a:rPr lang="bg-BG" sz="1600" b="1" i="1" dirty="0" err="1" smtClean="0"/>
              <a:t>Янчева</a:t>
            </a:r>
            <a:r>
              <a:rPr lang="bg-BG" sz="1600" b="1" i="1" dirty="0" smtClean="0"/>
              <a:t> – </a:t>
            </a:r>
            <a:r>
              <a:rPr lang="ru-RU" sz="1600" b="1" i="1" dirty="0" smtClean="0"/>
              <a:t>АгроБиоИнститут;</a:t>
            </a:r>
            <a:endParaRPr lang="bg-BG" sz="1600" b="1" i="1" dirty="0" smtClean="0"/>
          </a:p>
          <a:p>
            <a:pPr lvl="0">
              <a:buNone/>
            </a:pPr>
            <a:r>
              <a:rPr lang="ru-RU" sz="1600" b="1" u="sng" dirty="0" smtClean="0"/>
              <a:t>Работен пакет 2.1</a:t>
            </a:r>
            <a:r>
              <a:rPr lang="ru-RU" sz="1600" dirty="0" smtClean="0"/>
              <a:t>. </a:t>
            </a:r>
            <a:r>
              <a:rPr lang="bg-BG" sz="1600" dirty="0" smtClean="0"/>
              <a:t>„Хранителни системи базирани на модерни дигитални методи за управление ”</a:t>
            </a:r>
          </a:p>
          <a:p>
            <a:pPr lvl="0">
              <a:buNone/>
            </a:pPr>
            <a:r>
              <a:rPr lang="bg-BG" sz="1600" dirty="0" smtClean="0"/>
              <a:t>	</a:t>
            </a:r>
            <a:r>
              <a:rPr lang="bg-BG" sz="1600" b="1" i="1" dirty="0" smtClean="0"/>
              <a:t>- проф. д-р Иван Атанасов - </a:t>
            </a:r>
            <a:r>
              <a:rPr lang="ru-RU" sz="1600" b="1" i="1" dirty="0" smtClean="0"/>
              <a:t>АгроБиоИнститут</a:t>
            </a:r>
            <a:r>
              <a:rPr lang="bg-BG" sz="1600" b="1" i="1" dirty="0" smtClean="0"/>
              <a:t>;</a:t>
            </a:r>
          </a:p>
          <a:p>
            <a:pPr lvl="0">
              <a:buNone/>
            </a:pPr>
            <a:r>
              <a:rPr lang="ru-RU" sz="1600" b="1" u="sng" dirty="0" smtClean="0"/>
              <a:t>Работен пакет </a:t>
            </a:r>
            <a:r>
              <a:rPr lang="bg-BG" sz="1600" b="1" u="sng" dirty="0" smtClean="0"/>
              <a:t>2.4</a:t>
            </a:r>
            <a:r>
              <a:rPr lang="bg-BG" sz="1600" dirty="0" smtClean="0"/>
              <a:t> „Възобновяеми биологични ресурси в стопанските единици” </a:t>
            </a:r>
          </a:p>
          <a:p>
            <a:pPr lvl="0">
              <a:buNone/>
            </a:pPr>
            <a:r>
              <a:rPr lang="bg-BG" sz="1600" dirty="0" smtClean="0"/>
              <a:t>	</a:t>
            </a:r>
            <a:r>
              <a:rPr lang="bg-BG" sz="1600" b="1" i="1" dirty="0" smtClean="0"/>
              <a:t>- </a:t>
            </a:r>
            <a:r>
              <a:rPr lang="bg-BG" sz="1600" b="1" i="1" dirty="0" smtClean="0"/>
              <a:t>проф</a:t>
            </a:r>
            <a:r>
              <a:rPr lang="bg-BG" sz="1600" b="1" i="1" dirty="0" smtClean="0"/>
              <a:t>. д-р Ирена Атанасова - Институт по почвознание, </a:t>
            </a:r>
            <a:r>
              <a:rPr lang="bg-BG" sz="1600" b="1" i="1" dirty="0" err="1" smtClean="0"/>
              <a:t>агротехнологии</a:t>
            </a:r>
            <a:r>
              <a:rPr lang="bg-BG" sz="1600" b="1" i="1" dirty="0" smtClean="0"/>
              <a:t> и защита  на растенията „ Н.Пушкаров”;</a:t>
            </a:r>
          </a:p>
          <a:p>
            <a:pPr lvl="0">
              <a:buNone/>
            </a:pPr>
            <a:r>
              <a:rPr lang="ru-RU" sz="1600" b="1" u="sng" dirty="0" smtClean="0"/>
              <a:t>Работен пакет </a:t>
            </a:r>
            <a:r>
              <a:rPr lang="bg-BG" sz="1600" b="1" u="sng" dirty="0" smtClean="0"/>
              <a:t>3.2</a:t>
            </a:r>
            <a:r>
              <a:rPr lang="bg-BG" sz="1600" dirty="0" smtClean="0"/>
              <a:t> „Запазване на хранителните качества на продуктите чрез иновативни опаковки” </a:t>
            </a:r>
          </a:p>
          <a:p>
            <a:pPr lvl="0">
              <a:buNone/>
            </a:pPr>
            <a:r>
              <a:rPr lang="bg-BG" sz="1600" dirty="0" smtClean="0"/>
              <a:t>	</a:t>
            </a:r>
            <a:r>
              <a:rPr lang="bg-BG" sz="1600" b="1" i="1" dirty="0" smtClean="0"/>
              <a:t>-</a:t>
            </a:r>
            <a:r>
              <a:rPr lang="bg-BG" sz="1600" b="1" i="1" dirty="0" smtClean="0"/>
              <a:t> проф. </a:t>
            </a:r>
            <a:r>
              <a:rPr lang="bg-BG" sz="1600" b="1" i="1" dirty="0" smtClean="0"/>
              <a:t>д-р Илиана Начева – Институт по </a:t>
            </a:r>
            <a:r>
              <a:rPr lang="bg-BG" sz="1600" b="1" i="1" dirty="0" err="1" smtClean="0"/>
              <a:t>криобиология</a:t>
            </a:r>
            <a:r>
              <a:rPr lang="bg-BG" sz="1600" b="1" i="1" dirty="0" smtClean="0"/>
              <a:t> и хранителни технологии;</a:t>
            </a:r>
          </a:p>
          <a:p>
            <a:pPr lvl="0">
              <a:buNone/>
            </a:pPr>
            <a:r>
              <a:rPr lang="ru-RU" sz="1600" b="1" u="sng" dirty="0" smtClean="0"/>
              <a:t>Работен пакет 4.1</a:t>
            </a:r>
            <a:r>
              <a:rPr lang="ru-RU" sz="1600" dirty="0" smtClean="0"/>
              <a:t> </a:t>
            </a:r>
            <a:r>
              <a:rPr lang="bg-BG" sz="1600" dirty="0" smtClean="0"/>
              <a:t>„</a:t>
            </a:r>
            <a:r>
              <a:rPr lang="ru-RU" sz="1600" dirty="0" smtClean="0"/>
              <a:t>Значение на биоикономиката за регионално развитие, агро-хранителните вериги и качество на живот</a:t>
            </a:r>
            <a:r>
              <a:rPr lang="bg-BG" sz="1600" dirty="0" smtClean="0"/>
              <a:t>”</a:t>
            </a:r>
          </a:p>
          <a:p>
            <a:pPr lvl="0">
              <a:buNone/>
            </a:pPr>
            <a:r>
              <a:rPr lang="bg-BG" sz="1600" dirty="0" smtClean="0"/>
              <a:t>	</a:t>
            </a:r>
            <a:r>
              <a:rPr lang="bg-BG" sz="1600" b="1" i="1" dirty="0" smtClean="0"/>
              <a:t>- проф. д-р Димитър </a:t>
            </a:r>
            <a:r>
              <a:rPr lang="bg-BG" sz="1600" b="1" i="1" dirty="0" smtClean="0"/>
              <a:t>Николов</a:t>
            </a:r>
            <a:r>
              <a:rPr lang="bg-BG" sz="1600" b="1" i="1" dirty="0" smtClean="0"/>
              <a:t>/проф. д-р Румен Попов</a:t>
            </a:r>
            <a:r>
              <a:rPr lang="bg-BG" sz="1600" b="1" i="1" dirty="0" smtClean="0"/>
              <a:t> </a:t>
            </a:r>
            <a:r>
              <a:rPr lang="bg-BG" sz="1600" b="1" i="1" dirty="0" smtClean="0"/>
              <a:t>– Институт по аграрни икономика.</a:t>
            </a:r>
          </a:p>
          <a:p>
            <a:endParaRPr lang="bg-BG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316</Words>
  <Application>Microsoft Office PowerPoint</Application>
  <PresentationFormat>On-screen Show (4:3)</PresentationFormat>
  <Paragraphs>32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СЕЛСКОСТОПАНСКА АКАДЕМИЯ</vt:lpstr>
      <vt:lpstr>Slide 2</vt:lpstr>
      <vt:lpstr>НОРМАТИВНИ ДОКУМЕНТИ</vt:lpstr>
      <vt:lpstr>Учени от структурните звена на ССА определени за координатори на Компоненти и ръководители на работни пакети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ПЪРВА РАБОТНА СРЕЩА НА ЕКИПА НА СЕЛСКОСТОПАНСКА АКАДЕМИЯ ЗА ОБСЪЖДАНЕ ИЗПЪЛНЕНИЕТО НА ННП “ЗДРАВОСЛОВНИ ХРАНИ ЗА СИЛНА БИОИКОНОМИКА И КАЧЕСТВО НА ЖИВОТ”</dc:title>
  <dc:creator>user568</dc:creator>
  <cp:lastModifiedBy>56</cp:lastModifiedBy>
  <cp:revision>31</cp:revision>
  <dcterms:created xsi:type="dcterms:W3CDTF">2006-08-16T00:00:00Z</dcterms:created>
  <dcterms:modified xsi:type="dcterms:W3CDTF">2019-04-12T12:04:31Z</dcterms:modified>
</cp:coreProperties>
</file>