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notesMasterIdLst>
    <p:notesMasterId r:id="rId20"/>
  </p:notesMasterIdLst>
  <p:sldIdLst>
    <p:sldId id="261" r:id="rId3"/>
    <p:sldId id="278" r:id="rId4"/>
    <p:sldId id="277" r:id="rId5"/>
    <p:sldId id="279" r:id="rId6"/>
    <p:sldId id="285" r:id="rId7"/>
    <p:sldId id="281" r:id="rId8"/>
    <p:sldId id="283" r:id="rId9"/>
    <p:sldId id="299" r:id="rId10"/>
    <p:sldId id="311" r:id="rId11"/>
    <p:sldId id="310" r:id="rId12"/>
    <p:sldId id="295" r:id="rId13"/>
    <p:sldId id="287" r:id="rId14"/>
    <p:sldId id="288" r:id="rId15"/>
    <p:sldId id="289" r:id="rId16"/>
    <p:sldId id="296" r:id="rId17"/>
    <p:sldId id="292" r:id="rId18"/>
    <p:sldId id="305" r:id="rId19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4376"/>
    <a:srgbClr val="4BC5DD"/>
    <a:srgbClr val="548123"/>
    <a:srgbClr val="73BBE7"/>
    <a:srgbClr val="75E5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636" autoAdjust="0"/>
  </p:normalViewPr>
  <p:slideViewPr>
    <p:cSldViewPr>
      <p:cViewPr varScale="1">
        <p:scale>
          <a:sx n="72" d="100"/>
          <a:sy n="72" d="100"/>
        </p:scale>
        <p:origin x="-14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3DAB6-2771-485E-9009-E0457EF79779}" type="datetimeFigureOut">
              <a:rPr lang="bg-BG" smtClean="0"/>
              <a:pPr/>
              <a:t>1.10.2019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D8992-A64B-45A3-A812-04A16ACC2F91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6932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D8992-A64B-45A3-A812-04A16ACC2F91}" type="slidenum">
              <a:rPr lang="bg-BG" smtClean="0"/>
              <a:pPr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12144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bg-BG" dirty="0" smtClean="0"/>
              <a:t>Как и кога стартираха програмите:</a:t>
            </a:r>
          </a:p>
          <a:p>
            <a:pPr marL="171450" indent="-171450">
              <a:buFontTx/>
              <a:buChar char="-"/>
            </a:pPr>
            <a:r>
              <a:rPr lang="bg-BG" dirty="0" smtClean="0"/>
              <a:t>Подписване на партньорски споразумения и приложения към тях;</a:t>
            </a:r>
          </a:p>
          <a:p>
            <a:pPr marL="171450" indent="-171450">
              <a:buFontTx/>
              <a:buChar char="-"/>
            </a:pPr>
            <a:r>
              <a:rPr lang="bg-BG" dirty="0" smtClean="0"/>
              <a:t>Подписване на договор м/у водещ партньор и МОН;</a:t>
            </a:r>
          </a:p>
          <a:p>
            <a:pPr marL="171450" indent="-171450">
              <a:buFontTx/>
              <a:buChar char="-"/>
            </a:pPr>
            <a:r>
              <a:rPr lang="bg-BG" dirty="0" smtClean="0"/>
              <a:t>1-ви ИС - Решение за избор на председател от водещия партньор на ИС;</a:t>
            </a:r>
          </a:p>
          <a:p>
            <a:pPr marL="171450" indent="-171450">
              <a:buFontTx/>
              <a:buChar char="-"/>
            </a:pPr>
            <a:r>
              <a:rPr lang="bg-BG" dirty="0" smtClean="0"/>
              <a:t>Периодично отчитане на дейността на партньорите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D8992-A64B-45A3-A812-04A16ACC2F91}" type="slidenum">
              <a:rPr lang="bg-BG" smtClean="0"/>
              <a:pPr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83596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Изпълнението</a:t>
            </a:r>
            <a:r>
              <a:rPr lang="bg-BG" baseline="0" dirty="0" smtClean="0"/>
              <a:t> на програмата е планирано в срок от две години;</a:t>
            </a:r>
          </a:p>
          <a:p>
            <a:r>
              <a:rPr lang="bg-BG" baseline="0" dirty="0" smtClean="0"/>
              <a:t>Бюджета на програмата е 1 500 000лева;</a:t>
            </a:r>
          </a:p>
          <a:p>
            <a:r>
              <a:rPr lang="bg-BG" baseline="0" dirty="0" smtClean="0"/>
              <a:t>В научните изследвания са обхванати следните видове животни ЕПЖ – говеда и биволи; ДПЖ – овце и кози; ЕКЖ – коне</a:t>
            </a:r>
          </a:p>
          <a:p>
            <a:r>
              <a:rPr lang="bg-BG" baseline="0" dirty="0" smtClean="0"/>
              <a:t>При успешно извеждане и приключване на програмата, на следващ етап ще бъдат обхванати и други </a:t>
            </a:r>
            <a:r>
              <a:rPr lang="bg-BG" baseline="0" dirty="0" err="1" smtClean="0"/>
              <a:t>ссживотни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D8992-A64B-45A3-A812-04A16ACC2F91}" type="slidenum">
              <a:rPr lang="bg-BG" smtClean="0"/>
              <a:pPr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46262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D8992-A64B-45A3-A812-04A16ACC2F91}" type="slidenum">
              <a:rPr lang="bg-BG" smtClean="0"/>
              <a:pPr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5081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Ключови индикатори: …..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D8992-A64B-45A3-A812-04A16ACC2F91}" type="slidenum">
              <a:rPr lang="bg-BG" smtClean="0"/>
              <a:pPr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45634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4A66AC"/>
              </a:buClr>
              <a:buSzTx/>
              <a:buFont typeface="Wingdings 3" charset="2"/>
              <a:buNone/>
              <a:tabLst/>
              <a:defRPr/>
            </a:pPr>
            <a:endParaRPr kumimoji="0" lang="ru-RU" sz="1800" b="0" i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D8992-A64B-45A3-A812-04A16ACC2F91}" type="slidenum">
              <a:rPr lang="bg-BG" smtClean="0"/>
              <a:pPr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293005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D8992-A64B-45A3-A812-04A16ACC2F91}" type="slidenum">
              <a:rPr lang="bg-BG" smtClean="0"/>
              <a:pPr/>
              <a:t>15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3149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794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78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8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560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829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23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675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06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13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092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381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423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631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6136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47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077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274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518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453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50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5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96036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2991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26009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3191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730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00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037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7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1199"/>
            <a:ext cx="8153400" cy="289560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ОБЩЕСТВЕНИ ПРЕДИЗВИКАТЕЛСТВА ЗА ПРИЛАГАНЕ  НА РЕПРОДУКТИВНИТЕ БИОТЕХНОЛОГИИ В ЖИВОТНОВЪДСТВОТО В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809288"/>
            <a:ext cx="6172200" cy="972512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16-17 май 2019 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ИПЖЗ</a:t>
            </a:r>
            <a:r>
              <a:rPr lang="en-US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Троян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БЪЛГАРИЯ</a:t>
            </a:r>
            <a:endParaRPr lang="bg-BG" sz="2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C:\Users\56\Downloads\Tcherna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2217" y="384018"/>
            <a:ext cx="587165" cy="784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1" y="322438"/>
            <a:ext cx="911860" cy="777248"/>
          </a:xfrm>
          <a:prstGeom prst="rect">
            <a:avLst/>
          </a:prstGeom>
        </p:spPr>
      </p:pic>
      <p:sp>
        <p:nvSpPr>
          <p:cNvPr id="6" name="Правоъгълник 5"/>
          <p:cNvSpPr/>
          <p:nvPr/>
        </p:nvSpPr>
        <p:spPr>
          <a:xfrm>
            <a:off x="914400" y="416630"/>
            <a:ext cx="701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22-ра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 с 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участие 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ЕкоМаунтин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2019“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991600" cy="76200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на МС № 577/17.08.2018 г.  за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приемане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Национални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научни програми на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МОН, 2018-2022г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81000" y="1295400"/>
            <a:ext cx="8763000" cy="4615822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1-ННП «Информационни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комуникационни технологии за единен цифров пазар в науката, образованието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сигурността»;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2-ННП „Нисковъглеродна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енергия за транспорта и бита“ (ЕПЛЮС);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3-ННП „Опазване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околната среда и намаляване на риска от неблагоприятни явления и природни бедствия“;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4-ННП „Здравословни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храни за силна биоикономика и качество на живот“;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5-ННП „Културноисторическо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наследство, национална памет и прогрес на обществото“;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6-ННП “Електронно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здравеопазване в България“;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7-ННП „Репродуктивните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биотехнологии в животновъдството в България“;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8-ННП „Млади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 и постдокторанти“;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9-ННП „Разработване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методология за въвеждане на NAT технология за диагностика на дарената кръв в трансфузионната система на Република България“;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10-ННП “Върхови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 и хора за развитие на европейска наука“ (ВИХРЕН);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11-ННП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Петър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Наука и иновации с Европа“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Петър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Берон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47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371600" y="990600"/>
            <a:ext cx="7620000" cy="838200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бщи насоки при разработване на Националните научни програми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04800" y="1828800"/>
            <a:ext cx="8763000" cy="4648200"/>
          </a:xfrm>
        </p:spPr>
        <p:txBody>
          <a:bodyPr>
            <a:noAutofit/>
          </a:bodyPr>
          <a:lstStyle/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Разработени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съответствие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секторните политики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министерствата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Научните дейности са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висшите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училища и научните организации за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съвместно изпълнение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Преодоляване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фрагментацията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научноизследователската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онсолидиране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научноизследователския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Споделено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изградена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онцентрация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ресурси за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решаване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важни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обществени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збягване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двойното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финансиране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/демаркация/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асърчаване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младите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реализацията им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занимаващи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с научна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страната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арастване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броя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учените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България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ългосрочна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реинтеграция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научната диаспора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научни и научно-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институции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трансфера на знания.</a:t>
            </a:r>
          </a:p>
          <a:p>
            <a:pPr algn="just"/>
            <a:endParaRPr lang="ru-RU" sz="12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95" y="236595"/>
            <a:ext cx="6381205" cy="601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51352"/>
            <a:ext cx="106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15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01091" y="1295400"/>
            <a:ext cx="7315200" cy="457200"/>
          </a:xfrm>
        </p:spPr>
        <p:txBody>
          <a:bodyPr>
            <a:normAutofit/>
          </a:bodyPr>
          <a:lstStyle/>
          <a:p>
            <a:r>
              <a:rPr lang="bg-BG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сновни цели на Националните научни програми 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19199" y="2057400"/>
            <a:ext cx="7315201" cy="3853822"/>
          </a:xfrm>
        </p:spPr>
        <p:txBody>
          <a:bodyPr>
            <a:normAutofit fontScale="85000" lnSpcReduction="20000"/>
          </a:bodyPr>
          <a:lstStyle/>
          <a:p>
            <a:endParaRPr lang="bg-BG" sz="12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ru-RU" sz="1900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Консолидиране</a:t>
            </a:r>
            <a:r>
              <a:rPr lang="ru-RU" sz="19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научно-</a:t>
            </a:r>
            <a:r>
              <a:rPr lang="ru-RU" sz="1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изследователския</a:t>
            </a: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потенциал в България за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провеждане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фундаментални и </a:t>
            </a: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приложни</a:t>
            </a: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научни </a:t>
            </a:r>
            <a:r>
              <a:rPr lang="ru-RU" sz="1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изследвания;</a:t>
            </a:r>
            <a:endParaRPr lang="ru-RU" sz="1900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на условия за </a:t>
            </a:r>
            <a:r>
              <a:rPr lang="ru-RU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намиране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прилагане на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актуални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значими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обществени </a:t>
            </a:r>
            <a:r>
              <a:rPr lang="ru-RU" sz="1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предизвикателства;</a:t>
            </a: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Поощряване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проблемно-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ориентирани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научни изследвания и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избягване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фрагментацията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насърчаване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взаимодействието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между ВУ 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на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критична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маса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учени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работа по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1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Подпомагане развитието на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научен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капацитет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участието 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учени в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програми;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Привличане на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млади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учени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научноизледователска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кариера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 поколение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висококвалифицирани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 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-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връзка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науката с бизнеса.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"/>
            <a:ext cx="1314995" cy="110813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95" y="236595"/>
            <a:ext cx="6381205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090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52600" y="1415934"/>
            <a:ext cx="6817799" cy="489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Специфични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цели на изследвания</a:t>
            </a:r>
            <a:r>
              <a:rPr lang="bg-BG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</a:t>
            </a:r>
            <a:br>
              <a:rPr lang="ru-RU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Националните научни програми </a:t>
            </a:r>
            <a:endParaRPr lang="bg-BG" sz="20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08599" y="2209800"/>
            <a:ext cx="7848600" cy="3886200"/>
          </a:xfrm>
        </p:spPr>
        <p:txBody>
          <a:bodyPr>
            <a:noAutofit/>
          </a:bodyPr>
          <a:lstStyle/>
          <a:p>
            <a:pPr algn="just"/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климата,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ресурси и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бедствия; </a:t>
            </a:r>
          </a:p>
          <a:p>
            <a:pPr algn="just"/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областта на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здравословните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храни и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биотехнологиите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 за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добиване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нисковъглеродна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енергия за транспорта, бита и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др.;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животновъдните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зследвания и превенция на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заразни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заболявания;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овишаване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репродуктивния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прилагане на нови политики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селекционна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 оптимизиране 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подобряване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репродуктивните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биотехнологии;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Въвеждане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нови програми 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възпроизводството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"/>
            <a:ext cx="1314995" cy="1108132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95" y="236595"/>
            <a:ext cx="6381205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534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586344" y="1385010"/>
            <a:ext cx="7176656" cy="74858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сновни моменти в партньорските споразумения при изпълнение на ННП</a:t>
            </a:r>
            <a:endParaRPr lang="bg-BG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00199" y="2057400"/>
            <a:ext cx="7086601" cy="3581400"/>
          </a:xfrm>
        </p:spPr>
        <p:txBody>
          <a:bodyPr>
            <a:normAutofit/>
          </a:bodyPr>
          <a:lstStyle/>
          <a:p>
            <a:endParaRPr lang="bg-BG" sz="1400" dirty="0">
              <a:solidFill>
                <a:srgbClr val="000000"/>
              </a:solidFill>
              <a:latin typeface="Cambria" panose="020405030504060302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Извършване 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независими фундаментални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и/или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научно-приложни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изследвания или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експериментално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Планиране и стриктно изпълнение на проектните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дейности, подробно разписани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за партньорство, съгласно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предвидените срокове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Разработване и поддържане на уебсайт при прилагане на принципите 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отворен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достъп до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научните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научните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данни;</a:t>
            </a:r>
          </a:p>
          <a:p>
            <a:pPr algn="just"/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Разпространяване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широк мащаб на резултатите от тези дейности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преподаване, публикации, трансфер на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знания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"/>
            <a:ext cx="1314995" cy="110813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95" y="236595"/>
            <a:ext cx="6381205" cy="113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05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67595" y="152400"/>
            <a:ext cx="6076405" cy="1357090"/>
          </a:xfrm>
        </p:spPr>
        <p:txBody>
          <a:bodyPr>
            <a:normAutofit/>
          </a:bodyPr>
          <a:lstStyle/>
          <a:p>
            <a:r>
              <a:rPr lang="bg-BG" sz="2000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2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НАЦИОНАЛНА НАУЧНА ПРОГРАМА</a:t>
            </a:r>
            <a:r>
              <a:rPr lang="bg-BG" sz="20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„РЕПРОДУКТИВНИ БИОТЕХНОЛОГИИ В   ЖИВОТНОВЪДСТВОТО </a:t>
            </a:r>
            <a:br>
              <a:rPr lang="bg-BG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БЪЛГАРИЯ“ (</a:t>
            </a:r>
            <a:r>
              <a:rPr lang="bg-BG" sz="2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РЕПРОБИОТЕХ)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90600" y="1509490"/>
            <a:ext cx="7924800" cy="557711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bg-BG" sz="1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ПАРТНЬОРИ: </a:t>
            </a:r>
          </a:p>
          <a:p>
            <a:pPr algn="just"/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Стара Загора –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водещ,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900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ИБИР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„Акад. К. Братанов“-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БАН;</a:t>
            </a:r>
          </a:p>
          <a:p>
            <a:pPr algn="just"/>
            <a:r>
              <a:rPr lang="ru-RU" sz="21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СЕЛСКОСТОПАНСКА </a:t>
            </a:r>
            <a:r>
              <a:rPr lang="ru-RU" sz="21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АКАДЕМИЯ;</a:t>
            </a:r>
          </a:p>
          <a:p>
            <a:pPr algn="just"/>
            <a:r>
              <a:rPr lang="bg-BG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 –</a:t>
            </a:r>
            <a:r>
              <a:rPr lang="bg-BG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Пловдив;</a:t>
            </a:r>
          </a:p>
          <a:p>
            <a:pPr algn="just"/>
            <a:r>
              <a:rPr lang="bg-BG" sz="21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УХТ –Пловдив</a:t>
            </a:r>
            <a:endParaRPr lang="bg-BG" sz="19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bg-BG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ДЕЙНОСТИ: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Разработване на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биотехнологии за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консервиране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генетичен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 и репродукция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bg-BG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Епигенетиката като иновация при решаване на проблеми в репродуктивния процес;</a:t>
            </a:r>
            <a:endParaRPr lang="bg-BG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 на знания 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 чрез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курсове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семинари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обучения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Публикационна </a:t>
            </a:r>
            <a:r>
              <a:rPr lang="ru-RU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чужди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реферирани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индексирани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издания; участие в </a:t>
            </a:r>
            <a:r>
              <a:rPr lang="ru-RU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международни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конференции</a:t>
            </a:r>
            <a:r>
              <a:rPr lang="bg-BG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симпозиуми и др.</a:t>
            </a: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76879"/>
            <a:ext cx="1314995" cy="11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06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762000" y="1219200"/>
            <a:ext cx="2448790" cy="3919797"/>
          </a:xfrm>
        </p:spPr>
        <p:txBody>
          <a:bodyPr>
            <a:noAutofit/>
          </a:bodyPr>
          <a:lstStyle/>
          <a:p>
            <a:pPr marL="0" lvl="0" indent="0">
              <a:lnSpc>
                <a:spcPct val="115000"/>
              </a:lnSpc>
              <a:buClr>
                <a:srgbClr val="DDDDDD"/>
              </a:buClr>
              <a:buNone/>
            </a:pP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РП 1</a:t>
            </a: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ЕПЖ-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подобряване организацията и контрола при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размножаване; 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прилагане на протоколи за синхронизиране на еструс и програмирано изкуствено семеняване;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ранно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прецизно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определяне на репродуктивния потенциал</a:t>
            </a: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разплодни животни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1600" b="1" dirty="0">
              <a:solidFill>
                <a:prstClr val="black">
                  <a:lumMod val="75000"/>
                  <a:lumOff val="25000"/>
                </a:prstClr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Екипи 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ИЖН-Костинброд, ЗИ-Шумен, ЗИ-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Ст.Загора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>
              <a:buNone/>
            </a:pPr>
            <a:r>
              <a:rPr lang="bg-BG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ССА, ТрУ-</a:t>
            </a:r>
            <a:r>
              <a:rPr lang="bg-BG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Ст.Загора</a:t>
            </a:r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ИБИР-БАН, АУ-Пловдив</a:t>
            </a: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3505200" y="1219200"/>
            <a:ext cx="2595995" cy="3919796"/>
          </a:xfrm>
        </p:spPr>
        <p:txBody>
          <a:bodyPr>
            <a:noAutofit/>
          </a:bodyPr>
          <a:lstStyle/>
          <a:p>
            <a:pPr marL="0" lvl="0" indent="0">
              <a:lnSpc>
                <a:spcPct val="115000"/>
              </a:lnSpc>
              <a:buClr>
                <a:srgbClr val="DDDDDD"/>
              </a:buClr>
              <a:buNone/>
              <a:tabLst>
                <a:tab pos="628650" algn="l"/>
              </a:tabLst>
            </a:pP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РП </a:t>
            </a: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bg-BG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ДПЖ -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елекция на донори на семенна течност чрез ранно определяне на репродуктивния им 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потенциал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олучаване, обработка и транспорт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охладена семенна течност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зпитване на протоколи за синхронизация на еструса и </a:t>
            </a: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прилагане на ИО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охладена семенна течност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анестрален период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изпитване на добавки за хранене</a:t>
            </a:r>
          </a:p>
          <a:p>
            <a:pPr marL="0" lvl="0" indent="0">
              <a:buClr>
                <a:srgbClr val="DDDDDD"/>
              </a:buClr>
              <a:buNone/>
            </a:pP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Екипи 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ИПЖЗ-Троян, ИЖН-Костинброд, 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ЗИ-Шумен,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ЗИ-</a:t>
            </a:r>
            <a:r>
              <a:rPr lang="bg-BG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Ст.Загора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lvl="0" indent="0">
              <a:buClr>
                <a:srgbClr val="DDDDDD"/>
              </a:buClr>
              <a:buNone/>
            </a:pP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ССА, ТрУ-</a:t>
            </a:r>
            <a:r>
              <a:rPr lang="bg-BG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Ст.Загора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ИБИР-Бан, УХТ</a:t>
            </a:r>
            <a:endParaRPr lang="bg-BG" sz="1600" dirty="0">
              <a:solidFill>
                <a:srgbClr val="000000"/>
              </a:solidFill>
              <a:latin typeface="Bookman Old Style" panose="02050604050505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6395605" y="1219200"/>
            <a:ext cx="2669598" cy="5051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lnSpc>
                <a:spcPct val="115000"/>
              </a:lnSpc>
              <a:spcBef>
                <a:spcPts val="1000"/>
              </a:spcBef>
              <a:buClr>
                <a:srgbClr val="DDDDDD"/>
              </a:buClr>
            </a:pPr>
            <a:r>
              <a:rPr lang="en-US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РП </a:t>
            </a: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bg-BG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ЕДЖ -оптимизирана биотехнология -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нова среда за съхранение и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криоконсервация; прилагане 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ИО; внедряване на методология за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ранно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прецизно</a:t>
            </a:r>
            <a:r>
              <a:rPr 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определяне на репродуктивния потенциал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чрез специфични фенотипни белези и маркерни молекули, свързани с оплодителния потенциал на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гаметите;</a:t>
            </a:r>
          </a:p>
          <a:p>
            <a:pPr lvl="0" defTabSz="457200">
              <a:spcBef>
                <a:spcPts val="1000"/>
              </a:spcBef>
              <a:buClr>
                <a:srgbClr val="DDDDDD"/>
              </a:buClr>
            </a:pPr>
            <a:r>
              <a:rPr lang="bg-BG" sz="16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Екип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ИЖН-Костинброд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bg-BG" sz="1600" b="1" dirty="0">
              <a:solidFill>
                <a:prstClr val="black">
                  <a:lumMod val="75000"/>
                  <a:lumOff val="25000"/>
                </a:prstClr>
              </a:solidFill>
              <a:latin typeface="Verdana" panose="020B060403050404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spcBef>
                <a:spcPts val="1000"/>
              </a:spcBef>
              <a:buClr>
                <a:srgbClr val="DDDDDD"/>
              </a:buClr>
            </a:pPr>
            <a:r>
              <a:rPr lang="bg-BG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Партньори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ССА, ТрУ-</a:t>
            </a:r>
            <a:r>
              <a:rPr lang="bg-BG" sz="16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Ст.Загора</a:t>
            </a:r>
            <a:r>
              <a:rPr lang="bg-BG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bg-BG" sz="16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ИБИР-Бан</a:t>
            </a:r>
            <a:endParaRPr lang="bg-BG" sz="1600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2038"/>
            <a:ext cx="1314995" cy="1108132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395" y="236595"/>
            <a:ext cx="6381205" cy="113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23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896" y="82038"/>
            <a:ext cx="3641454" cy="1451267"/>
          </a:xfrm>
        </p:spPr>
        <p:txBody>
          <a:bodyPr>
            <a:normAutofit fontScale="90000"/>
          </a:bodyPr>
          <a:lstStyle/>
          <a:p>
            <a:pPr lvl="0" defTabSz="914400">
              <a:spcBef>
                <a:spcPts val="0"/>
              </a:spcBef>
            </a:pPr>
            <a:r>
              <a:rPr lang="en-US" sz="20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РП 1</a:t>
            </a:r>
            <a:r>
              <a:rPr lang="bg-BG" sz="20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ЕПЖ –</a:t>
            </a:r>
            <a:r>
              <a:rPr lang="en-US" sz="2000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u="sn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изпълнение на </a:t>
            </a:r>
            <a:r>
              <a:rPr lang="bg-BG" sz="2000" b="1" u="sng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bg-BG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Наблюдение </a:t>
            </a:r>
            <a:r>
              <a:rPr lang="bg-BG" sz="20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 </a:t>
            </a:r>
            <a: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признаците на </a:t>
            </a:r>
            <a:r>
              <a:rPr lang="bg-BG" sz="2000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еструс</a:t>
            </a:r>
            <a: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;</a:t>
            </a:r>
            <a:b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</a:t>
            </a:r>
            <a: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Установяване </a:t>
            </a:r>
            <a:r>
              <a:rPr lang="bg-BG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 </a:t>
            </a:r>
            <a:r>
              <a:rPr lang="bg-BG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овариален</a:t>
            </a:r>
            <a:r>
              <a:rPr lang="bg-BG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статус  в опитна и контролна </a:t>
            </a:r>
            <a: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група</a:t>
            </a:r>
            <a:br>
              <a:rPr lang="bg-BG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</a:br>
            <a:r>
              <a:rPr lang="bg-BG" sz="2400" dirty="0">
                <a:solidFill>
                  <a:prstClr val="black"/>
                </a:solidFill>
                <a:latin typeface="Calibri"/>
                <a:ea typeface="+mn-ea"/>
                <a:cs typeface="Arial" pitchFamily="34" charset="0"/>
              </a:rPr>
              <a:t/>
            </a:r>
            <a:br>
              <a:rPr lang="bg-BG" sz="2400" dirty="0">
                <a:solidFill>
                  <a:prstClr val="black"/>
                </a:solidFill>
                <a:latin typeface="Calibri"/>
                <a:ea typeface="+mn-ea"/>
                <a:cs typeface="Arial" pitchFamily="34" charset="0"/>
              </a:rPr>
            </a:br>
            <a:endParaRPr lang="bg-BG" dirty="0"/>
          </a:p>
        </p:txBody>
      </p:sp>
      <p:pic>
        <p:nvPicPr>
          <p:cNvPr id="7" name="Картина 4" descr="C:\Users\USER\Dropbox\ННП Репротех\ННП- Ст Загора\20190503_093213.jpg"/>
          <p:cNvPicPr/>
          <p:nvPr/>
        </p:nvPicPr>
        <p:blipFill>
          <a:blip r:embed="rId2" cstate="print"/>
          <a:srcRect t="30159" r="7836" b="26852"/>
          <a:stretch>
            <a:fillRect/>
          </a:stretch>
        </p:blipFill>
        <p:spPr bwMode="auto">
          <a:xfrm>
            <a:off x="533400" y="1981200"/>
            <a:ext cx="4572000" cy="2035200"/>
          </a:xfrm>
          <a:prstGeom prst="rect">
            <a:avLst/>
          </a:prstGeom>
          <a:noFill/>
          <a:ln w="19050">
            <a:solidFill>
              <a:srgbClr val="4F81BD"/>
            </a:solidFill>
            <a:miter lim="800000"/>
            <a:headEnd/>
            <a:tailEnd/>
          </a:ln>
        </p:spPr>
      </p:pic>
      <p:pic>
        <p:nvPicPr>
          <p:cNvPr id="8" name="Картина 2" descr="C:\Users\USER\Dropbox\ННП Репротех\ННП- Ст Загора\20190511_100247.jpg"/>
          <p:cNvPicPr/>
          <p:nvPr/>
        </p:nvPicPr>
        <p:blipFill>
          <a:blip r:embed="rId3" cstate="print">
            <a:lum contrast="-20000"/>
          </a:blip>
          <a:srcRect l="-223" t="24958" r="8085" b="33941"/>
          <a:stretch>
            <a:fillRect/>
          </a:stretch>
        </p:blipFill>
        <p:spPr bwMode="auto">
          <a:xfrm>
            <a:off x="214282" y="4293704"/>
            <a:ext cx="7624865" cy="2590800"/>
          </a:xfrm>
          <a:prstGeom prst="rect">
            <a:avLst/>
          </a:prstGeom>
          <a:noFill/>
          <a:ln w="28575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350" y="1739912"/>
            <a:ext cx="3365500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7277100" y="1352292"/>
            <a:ext cx="14414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bg-BG" b="1" kern="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„</a:t>
            </a:r>
            <a:r>
              <a:rPr lang="en-US" b="1" kern="0" dirty="0" err="1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AyuFertin</a:t>
            </a:r>
            <a:r>
              <a:rPr lang="bg-BG" b="1" kern="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“</a:t>
            </a:r>
            <a:endParaRPr lang="bg-BG" kern="0" dirty="0">
              <a:solidFill>
                <a:sysClr val="windowText" lastClr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20737" y="659794"/>
            <a:ext cx="3733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- Билкова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хранителна добавка за индуциране на </a:t>
            </a:r>
            <a:r>
              <a:rPr lang="bg-BG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еструс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при биволици след </a:t>
            </a:r>
            <a:r>
              <a:rPr lang="bg-BG" dirty="0" err="1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омалачване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:</a:t>
            </a:r>
            <a:endParaRPr lang="bg-B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Картина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6918"/>
            <a:ext cx="809897" cy="83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093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049" y="1295400"/>
            <a:ext cx="4612200" cy="714887"/>
          </a:xfrm>
        </p:spPr>
        <p:txBody>
          <a:bodyPr/>
          <a:lstStyle/>
          <a:p>
            <a:pPr marL="0" lvl="0" indent="0">
              <a:buClr>
                <a:srgbClr val="4A66AC"/>
              </a:buClr>
              <a:buNone/>
            </a:pP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Сформиране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група биволици за индуциране на </a:t>
            </a:r>
            <a:r>
              <a:rPr lang="bg-BG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еструс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bg-B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анестрален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сезон</a:t>
            </a:r>
            <a:endParaRPr lang="bg-B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9196" y="457200"/>
            <a:ext cx="3769800" cy="415606"/>
          </a:xfrm>
        </p:spPr>
        <p:txBody>
          <a:bodyPr/>
          <a:lstStyle/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Интензификация на репродукцията</a:t>
            </a:r>
          </a:p>
          <a:p>
            <a:endParaRPr lang="bg-BG" dirty="0"/>
          </a:p>
        </p:txBody>
      </p:sp>
      <p:pic>
        <p:nvPicPr>
          <p:cNvPr id="5" name="Картина 1" descr="C:\Users\USER\Dropbox\ННП Репротех\ННП- Ст Загора\20190210_114035.jpg"/>
          <p:cNvPicPr/>
          <p:nvPr/>
        </p:nvPicPr>
        <p:blipFill>
          <a:blip r:embed="rId3" cstate="print">
            <a:lum contrast="-10000"/>
          </a:blip>
          <a:srcRect l="11557" t="7010" r="2877" b="2050"/>
          <a:stretch>
            <a:fillRect/>
          </a:stretch>
        </p:blipFill>
        <p:spPr bwMode="auto">
          <a:xfrm>
            <a:off x="506896" y="2133600"/>
            <a:ext cx="4114800" cy="2438400"/>
          </a:xfrm>
          <a:prstGeom prst="rect">
            <a:avLst/>
          </a:prstGeom>
          <a:noFill/>
          <a:ln w="12700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6" name="Картина 2" descr="C:\Users\USER\Dropbox\ННП Репротех\ННП- Ст Загора\20190210_121046.jpg"/>
          <p:cNvPicPr/>
          <p:nvPr/>
        </p:nvPicPr>
        <p:blipFill>
          <a:blip r:embed="rId4" cstate="print">
            <a:lum bright="10000" contrast="10000"/>
          </a:blip>
          <a:srcRect l="10317" t="3703" r="10317" b="5357"/>
          <a:stretch>
            <a:fillRect/>
          </a:stretch>
        </p:blipFill>
        <p:spPr bwMode="auto">
          <a:xfrm>
            <a:off x="5109379" y="914400"/>
            <a:ext cx="3769800" cy="2667000"/>
          </a:xfrm>
          <a:prstGeom prst="rect">
            <a:avLst/>
          </a:prstGeom>
          <a:noFill/>
          <a:ln w="19050">
            <a:solidFill>
              <a:sysClr val="windowText" lastClr="000000"/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882887"/>
            <a:ext cx="3640137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600200" y="5280991"/>
            <a:ext cx="327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err="1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Ултрасонографски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преглед на яйчниците </a:t>
            </a:r>
            <a:endParaRPr lang="bg-BG" dirty="0"/>
          </a:p>
        </p:txBody>
      </p:sp>
      <p:pic>
        <p:nvPicPr>
          <p:cNvPr id="8" name="Картина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798" y="82038"/>
            <a:ext cx="1314995" cy="11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2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62200" y="381000"/>
            <a:ext cx="6494998" cy="671290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bg-BG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ННП РЕПРОБИОТЕХ – биотехнологии, иновации, показатели за ефективност</a:t>
            </a:r>
            <a:endParaRPr lang="bg-BG" sz="2000" dirty="0">
              <a:solidFill>
                <a:schemeClr val="tx1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523999" y="1524000"/>
            <a:ext cx="7333199" cy="4495800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</a:pPr>
            <a:r>
              <a:rPr lang="bg-BG" sz="23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Прилагане на </a:t>
            </a:r>
            <a:r>
              <a:rPr lang="bg-BG" sz="23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иновативни т</a:t>
            </a:r>
            <a:r>
              <a:rPr lang="en-US" sz="23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ехнологични</a:t>
            </a:r>
            <a:r>
              <a:rPr lang="en-US" sz="23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3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решения</a:t>
            </a:r>
            <a:r>
              <a:rPr lang="en-US" sz="23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en-US" sz="23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репродукция</a:t>
            </a:r>
            <a:r>
              <a:rPr lang="bg-BG" sz="23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3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en-US" sz="23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Селекция</a:t>
            </a: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3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получаване</a:t>
            </a: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en-US" sz="23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генетичния</a:t>
            </a:r>
            <a:r>
              <a:rPr lang="en-US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</a:t>
            </a:r>
            <a:r>
              <a:rPr lang="bg-BG" sz="2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n-US" sz="23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bg-BG" sz="23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bg-BG" sz="2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Биотехнологии за интензификация </a:t>
            </a:r>
            <a:r>
              <a:rPr lang="bg-BG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 </a:t>
            </a:r>
            <a:r>
              <a:rPr lang="bg-BG" sz="2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репродукцията;</a:t>
            </a:r>
          </a:p>
          <a:p>
            <a:pPr algn="just">
              <a:lnSpc>
                <a:spcPct val="115000"/>
              </a:lnSpc>
            </a:pPr>
            <a:r>
              <a:rPr lang="bg-BG" sz="2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sz="23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иотехнологии</a:t>
            </a:r>
            <a:r>
              <a:rPr lang="en-US" sz="23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en-US" sz="23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криоконсервиране</a:t>
            </a:r>
            <a:r>
              <a:rPr lang="en-US" sz="23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en-US" sz="23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генетичен</a:t>
            </a:r>
            <a:r>
              <a:rPr lang="en-US" sz="23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3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материал</a:t>
            </a:r>
            <a:r>
              <a:rPr lang="bg-BG" sz="23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3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</a:pPr>
            <a:r>
              <a:rPr lang="bg-BG" sz="23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Епигенетични</a:t>
            </a:r>
            <a:r>
              <a:rPr lang="bg-BG" sz="2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промени (ДНК </a:t>
            </a:r>
            <a:r>
              <a:rPr lang="bg-BG" sz="23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метилиране</a:t>
            </a:r>
            <a:r>
              <a:rPr lang="bg-BG" sz="23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</a:t>
            </a:r>
            <a:r>
              <a:rPr lang="bg-BG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сперматозоиди от различни животински видове </a:t>
            </a:r>
            <a:r>
              <a:rPr lang="bg-BG" sz="2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bg-BG" sz="23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епигенетиката</a:t>
            </a:r>
            <a:r>
              <a:rPr lang="bg-BG" sz="2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23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като иновация при решаване на проблеми в репродуктивния </a:t>
            </a:r>
            <a:r>
              <a:rPr lang="bg-BG" sz="2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процес/;</a:t>
            </a:r>
          </a:p>
          <a:p>
            <a:pPr algn="just">
              <a:lnSpc>
                <a:spcPct val="115000"/>
              </a:lnSpc>
            </a:pPr>
            <a:r>
              <a:rPr lang="bg-BG" sz="23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Ключови индикатори</a:t>
            </a:r>
            <a:r>
              <a:rPr lang="bg-BG" sz="23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algn="just">
              <a:lnSpc>
                <a:spcPct val="115000"/>
              </a:lnSpc>
            </a:pPr>
            <a:r>
              <a:rPr lang="ru-RU" sz="23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 на знания </a:t>
            </a:r>
            <a:r>
              <a:rPr lang="ru-RU" sz="23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иновации;</a:t>
            </a:r>
          </a:p>
          <a:p>
            <a:pPr algn="just">
              <a:lnSpc>
                <a:spcPct val="115000"/>
              </a:lnSpc>
            </a:pPr>
            <a:r>
              <a:rPr lang="ru-RU" sz="23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Изграждане</a:t>
            </a:r>
            <a:r>
              <a:rPr lang="ru-RU" sz="2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национална и </a:t>
            </a:r>
            <a:r>
              <a:rPr lang="ru-RU" sz="23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международна</a:t>
            </a:r>
            <a:r>
              <a:rPr lang="ru-RU" sz="23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мрежа от </a:t>
            </a:r>
            <a:r>
              <a:rPr lang="ru-RU" sz="23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контакти</a:t>
            </a:r>
            <a:endParaRPr lang="bg-BG" sz="2300" dirty="0"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2038"/>
            <a:ext cx="1314995" cy="11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32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610395" y="228600"/>
            <a:ext cx="6000204" cy="762000"/>
          </a:xfrm>
        </p:spPr>
        <p:txBody>
          <a:bodyPr>
            <a:noAutofit/>
          </a:bodyPr>
          <a:lstStyle/>
          <a:p>
            <a:pPr algn="ctr"/>
            <a:r>
              <a:rPr lang="bg-BG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Цели на ННП РЕПРОБИОТЕХ пряко свързани със секторните политики</a:t>
            </a:r>
            <a:endParaRPr lang="bg-BG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66800" y="1080655"/>
            <a:ext cx="7848600" cy="577734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прилагане на </a:t>
            </a:r>
            <a:r>
              <a:rPr lang="bg-BG" sz="1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новата ОСП </a:t>
            </a:r>
            <a:r>
              <a:rPr lang="bg-BG" sz="19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2021-2027:</a:t>
            </a:r>
          </a:p>
          <a:p>
            <a:pPr algn="just"/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спазване </a:t>
            </a:r>
            <a:r>
              <a:rPr lang="bg-BG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 </a:t>
            </a:r>
            <a:r>
              <a:rPr lang="bg-BG" sz="1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стандарти</a:t>
            </a:r>
            <a:r>
              <a:rPr lang="bg-BG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bg-BG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околната среда,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bg-BG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климата,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обществено </a:t>
            </a:r>
            <a:r>
              <a:rPr lang="bg-BG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здраве,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здраве </a:t>
            </a:r>
            <a:r>
              <a:rPr lang="bg-BG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животните,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здраве </a:t>
            </a:r>
            <a:r>
              <a:rPr lang="bg-BG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растенията и хуманното отношение към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животните;</a:t>
            </a:r>
          </a:p>
          <a:p>
            <a:pPr algn="just"/>
            <a:r>
              <a:rPr lang="bg-BG" sz="19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ефективност </a:t>
            </a:r>
            <a:r>
              <a:rPr lang="bg-BG" sz="19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земеделските </a:t>
            </a:r>
            <a:r>
              <a:rPr lang="bg-BG" sz="19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стопанства -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bg-BG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покриват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икономически, екологични </a:t>
            </a:r>
            <a:r>
              <a:rPr lang="bg-BG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социални аспекти;</a:t>
            </a:r>
          </a:p>
          <a:p>
            <a:pPr algn="just"/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Подпомагане на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животновъдния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 в </a:t>
            </a:r>
            <a:r>
              <a:rPr lang="ru-RU" sz="19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планинските</a:t>
            </a:r>
            <a:r>
              <a:rPr lang="ru-RU" sz="1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райони в </a:t>
            </a: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България; </a:t>
            </a:r>
          </a:p>
          <a:p>
            <a:pPr marL="0" indent="0" algn="just">
              <a:buNone/>
            </a:pPr>
            <a:r>
              <a:rPr lang="ru-RU" sz="1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9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 (ЕС) 2016/1012 на </a:t>
            </a:r>
            <a:r>
              <a:rPr lang="ru-RU" sz="19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 и на </a:t>
            </a:r>
            <a:r>
              <a:rPr lang="ru-RU" sz="1900" b="1" dirty="0" err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900" b="1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ъюза</a:t>
            </a:r>
            <a:r>
              <a:rPr lang="ru-RU" sz="19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19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оптимизиране на репродуктивния </a:t>
            </a:r>
            <a:r>
              <a:rPr lang="ru-RU" sz="19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животновъдството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algn="just">
              <a:buNone/>
            </a:pPr>
            <a:endParaRPr lang="ru-RU" sz="1900" b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900" b="1" dirty="0" err="1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Рамкова</a:t>
            </a:r>
            <a:r>
              <a:rPr lang="ru-RU" sz="19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програма на ЕС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Хоризонт 2020</a:t>
            </a:r>
            <a:r>
              <a:rPr lang="bg-BG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”:</a:t>
            </a:r>
          </a:p>
          <a:p>
            <a:pPr lvl="0" algn="just">
              <a:buClr>
                <a:srgbClr val="4A66AC"/>
              </a:buClr>
            </a:pP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научни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изследвания и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</a:t>
            </a:r>
            <a:r>
              <a:rPr lang="ru-RU" sz="1900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</a:t>
            </a:r>
            <a:r>
              <a:rPr lang="bg-BG" sz="190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ъответствие</a:t>
            </a:r>
            <a:r>
              <a:rPr lang="bg-BG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водещи </a:t>
            </a:r>
            <a:r>
              <a:rPr lang="bg-BG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в приоритет </a:t>
            </a:r>
            <a:r>
              <a:rPr lang="bg-BG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ru-RU" sz="1900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Продоволствена</a:t>
            </a:r>
            <a:r>
              <a:rPr lang="ru-RU" sz="1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сигурност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устойчиво </a:t>
            </a:r>
            <a:r>
              <a:rPr lang="ru-RU" sz="1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селско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горско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стопанство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морски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9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вътрешноводни</a:t>
            </a:r>
            <a:r>
              <a:rPr lang="ru-RU" sz="19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изследвания и </a:t>
            </a:r>
            <a:r>
              <a:rPr lang="ru-RU" sz="19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биоикономика“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9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научни изследвания и </a:t>
            </a:r>
            <a:r>
              <a:rPr lang="ru-RU" sz="19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</a:t>
            </a:r>
            <a:endParaRPr lang="ru-RU" sz="1900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2038"/>
            <a:ext cx="1314995" cy="11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62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667000" y="381000"/>
            <a:ext cx="6213764" cy="83820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Обществените предизвикателства – основа на </a:t>
            </a:r>
            <a:r>
              <a:rPr lang="ru-RU" sz="2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националните научни програми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295400" y="1676400"/>
            <a:ext cx="7620000" cy="4800600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сигуряване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здравословна животинска храна;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овишаване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качеството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животинската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продукция,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животновъдството;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овишаване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продоволствената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сигурност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условия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климатични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промени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увеличаващата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човешка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популация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./2050г.), устойчиво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горско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стопанство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стойчиво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ресурси,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дейности,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насочени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към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редуциране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върху климата;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алансирано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селските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райони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общности;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съвременни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модели и технологии за производство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здравословни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храни за силна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национална биоикономика и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подобряване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живот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България;</a:t>
            </a: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Получаване на резултати с висока научна и практическа стойност и значимост</a:t>
            </a: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2038"/>
            <a:ext cx="1314995" cy="11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912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895600" y="381000"/>
            <a:ext cx="5448300" cy="533400"/>
          </a:xfrm>
        </p:spPr>
        <p:txBody>
          <a:bodyPr>
            <a:normAutofit fontScale="90000"/>
          </a:bodyPr>
          <a:lstStyle/>
          <a:p>
            <a:r>
              <a:rPr lang="bg-BG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Предизвикателств</a:t>
            </a:r>
            <a:r>
              <a:rPr lang="ru-RU" sz="20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пред ННП РЕПРОБИОТЕХ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676400" y="1371600"/>
            <a:ext cx="6934200" cy="4724400"/>
          </a:xfrm>
        </p:spPr>
        <p:txBody>
          <a:bodyPr>
            <a:noAutofit/>
          </a:bodyPr>
          <a:lstStyle/>
          <a:p>
            <a:pPr algn="just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рофилактика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редица нови заболявания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одобряване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bg-BG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породния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състав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ационално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генетичен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рилагане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областта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репродукцията -  </a:t>
            </a:r>
            <a:r>
              <a:rPr lang="bg-BG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епигенетиката</a:t>
            </a:r>
            <a:r>
              <a:rPr lang="bg-BG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като </a:t>
            </a:r>
            <a:r>
              <a:rPr lang="bg-BG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иновация;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ъздаване на нова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на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репродуктивните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биотехнологии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ъздействие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земеделските практики върху биоразнообразието  и екосистемните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DDDDDD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ъздаване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добре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подготвени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екипи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учени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висока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експертиза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потенциал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в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рамковата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програма на ЕС за научни изследвания и иновации «Хоризонт 2020» и «Хоризонт Европа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bg-BG" dirty="0"/>
              <a:t>.</a:t>
            </a: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2038"/>
            <a:ext cx="1314995" cy="11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98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048000" y="304800"/>
            <a:ext cx="5867400" cy="838200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  <a:latin typeface="TimesNewRomanPS-BoldMT"/>
              </a:rPr>
              <a:t>П</a:t>
            </a:r>
            <a:r>
              <a:rPr lang="ru-RU" sz="2000" b="1" dirty="0" smtClean="0">
                <a:solidFill>
                  <a:schemeClr val="tx1"/>
                </a:solidFill>
                <a:latin typeface="TimesNewRomanPS-BoldMT"/>
              </a:rPr>
              <a:t>редизвикателства за </a:t>
            </a:r>
            <a:r>
              <a:rPr lang="bg-BG" sz="2000" b="1" dirty="0" smtClean="0">
                <a:solidFill>
                  <a:schemeClr val="tx1"/>
                </a:solidFill>
                <a:latin typeface="TimesNewRomanPS-BoldMT"/>
              </a:rPr>
              <a:t>учените</a:t>
            </a:r>
            <a:r>
              <a:rPr lang="ru-RU" sz="2000" b="1" dirty="0" smtClean="0">
                <a:solidFill>
                  <a:schemeClr val="tx1"/>
                </a:solidFill>
                <a:latin typeface="TimesNewRomanPS-BoldMT"/>
              </a:rPr>
              <a:t> и очаквани резултати:</a:t>
            </a:r>
            <a:endParaRPr lang="bg-BG" sz="2000" dirty="0">
              <a:solidFill>
                <a:schemeClr val="tx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66800" y="1371600"/>
            <a:ext cx="7696200" cy="4800600"/>
          </a:xfrm>
        </p:spPr>
        <p:txBody>
          <a:bodyPr>
            <a:normAutofit/>
          </a:bodyPr>
          <a:lstStyle/>
          <a:p>
            <a:pPr algn="just"/>
            <a:r>
              <a:rPr lang="bg-BG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 на умения за координация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екипите и отделните учени с разнообразие от експертизи, както в рамките на една структура, така и 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междуинституционално;</a:t>
            </a:r>
          </a:p>
          <a:p>
            <a:pPr algn="just"/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рилагане на способи за </a:t>
            </a:r>
            <a:r>
              <a:rPr lang="bg-BG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като един екип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рамките на научните задачи 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съвместно с всички партньори,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не само в рамките на 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организацията;</a:t>
            </a:r>
          </a:p>
          <a:p>
            <a:pPr algn="just"/>
            <a:r>
              <a:rPr lang="bg-BG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bg-BG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ъководителите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научни 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–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 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изготвяне на отчети, материали и 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публикации,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прилагане на иновации и </a:t>
            </a:r>
            <a:r>
              <a:rPr lang="bg-B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постигане </a:t>
            </a:r>
            <a:r>
              <a:rPr lang="bg-B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успешни резултати; </a:t>
            </a:r>
            <a:endParaRPr lang="bg-BG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Достъп и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възможности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публикационна </a:t>
            </a:r>
            <a:r>
              <a:rPr lang="ru-RU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чужди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реферирани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индексирани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издания;</a:t>
            </a:r>
          </a:p>
          <a:p>
            <a:pPr lvl="0" algn="just">
              <a:buClr>
                <a:srgbClr val="DDDDDD"/>
              </a:buClr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Успешни</a:t>
            </a:r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интердисциплинарни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пилотни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buClr>
                <a:srgbClr val="DDDDDD"/>
              </a:buClr>
            </a:pP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на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bg-BG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Иновативна</a:t>
            </a:r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мрежа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репродуктивни </a:t>
            </a:r>
            <a:r>
              <a:rPr lang="bg-BG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биотехнологии в животновъдството“.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DDDDDD"/>
              </a:buClr>
            </a:pPr>
            <a:endParaRPr lang="ru-RU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DDDDDD"/>
              </a:buClr>
            </a:pP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2038"/>
            <a:ext cx="1314995" cy="11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71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819400" y="457200"/>
            <a:ext cx="5522399" cy="609600"/>
          </a:xfrm>
        </p:spPr>
        <p:txBody>
          <a:bodyPr>
            <a:normAutofit/>
          </a:bodyPr>
          <a:lstStyle/>
          <a:p>
            <a:r>
              <a:rPr lang="bg-BG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ЗАКЛЮЧЕНИЕ/ИЗВОДИ:</a:t>
            </a:r>
            <a:endParaRPr lang="bg-BG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43000" y="1371600"/>
            <a:ext cx="7848600" cy="52578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Кои са </a:t>
            </a:r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обществените предизвикателства:</a:t>
            </a:r>
          </a:p>
          <a:p>
            <a:pPr algn="just"/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Преодоляване 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фрагментацията</a:t>
            </a:r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Екипи</a:t>
            </a:r>
            <a:r>
              <a:rPr lang="ru-RU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учени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работа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наболели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обществени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ъздаване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научен </a:t>
            </a:r>
            <a:r>
              <a:rPr lang="ru-RU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капацитет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българските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 в европейски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програми;</a:t>
            </a:r>
          </a:p>
          <a:p>
            <a:pPr algn="just"/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Привличане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млади</a:t>
            </a:r>
            <a:r>
              <a:rPr lang="ru-RU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учени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висококвалифицирани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специалисти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endParaRPr lang="bg-BG" b="1" u="sng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bg-BG" b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 от </a:t>
            </a:r>
            <a:r>
              <a:rPr lang="bg-BG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прилагането на репродуктивните биотехнологии и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иновативни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научни изследвания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животновъдния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сектор:</a:t>
            </a:r>
          </a:p>
          <a:p>
            <a:pPr lvl="0" algn="just">
              <a:buClr>
                <a:srgbClr val="4A66AC"/>
              </a:buClr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възстановяване и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издигане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международния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авторитет на България в областта на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аграрната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животновъдната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наука; </a:t>
            </a:r>
          </a:p>
          <a:p>
            <a:pPr lvl="0" algn="just">
              <a:buClr>
                <a:srgbClr val="4A66AC"/>
              </a:buClr>
            </a:pP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постигане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икономически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животновъдство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дългосрочен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икономически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растеж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>
              <a:buClr>
                <a:srgbClr val="4A66AC"/>
              </a:buClr>
            </a:pP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производство на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качествени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храни и </a:t>
            </a:r>
            <a:r>
              <a:rPr lang="ru-RU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повишаване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стандарта </a:t>
            </a:r>
            <a:r>
              <a:rPr lang="ru-RU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живот.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2038"/>
            <a:ext cx="1314995" cy="1108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6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33206" y="2209800"/>
            <a:ext cx="6591985" cy="838200"/>
          </a:xfrm>
        </p:spPr>
        <p:txBody>
          <a:bodyPr/>
          <a:lstStyle/>
          <a:p>
            <a:r>
              <a:rPr lang="bg-BG" sz="3200" b="1" i="1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5063834" y="5105400"/>
            <a:ext cx="3505200" cy="1089000"/>
          </a:xfrm>
        </p:spPr>
        <p:txBody>
          <a:bodyPr>
            <a:normAutofit/>
          </a:bodyPr>
          <a:lstStyle/>
          <a:p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Д-р Евгения </a:t>
            </a:r>
            <a:r>
              <a:rPr lang="bg-BG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Ачкаканова</a:t>
            </a: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Димитрова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Координатор по ННП „</a:t>
            </a:r>
            <a:r>
              <a:rPr lang="bg-BG" sz="1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Репробиотех</a:t>
            </a:r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bg-BG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СЕЛСКОСТОПАНСКА АКАДЕМИЯ</a:t>
            </a:r>
          </a:p>
        </p:txBody>
      </p:sp>
      <p:pic>
        <p:nvPicPr>
          <p:cNvPr id="4" name="Картина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90" y="5181600"/>
            <a:ext cx="1314995" cy="1108132"/>
          </a:xfrm>
          <a:prstGeom prst="rect">
            <a:avLst/>
          </a:prstGeom>
        </p:spPr>
      </p:pic>
      <p:pic>
        <p:nvPicPr>
          <p:cNvPr id="5" name="Picture 4" descr="C:\Users\56\Downloads\Tcherna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66292" y="231044"/>
            <a:ext cx="587165" cy="784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322438"/>
            <a:ext cx="911860" cy="77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7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Загатване">
  <a:themeElements>
    <a:clrScheme name="Топло синьо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TM02900743[[fn=Органични]]</Template>
  <TotalTime>6429</TotalTime>
  <Words>1649</Words>
  <Application>Microsoft Office PowerPoint</Application>
  <PresentationFormat>On-screen Show (4:3)</PresentationFormat>
  <Paragraphs>153</Paragraphs>
  <Slides>17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HDOfficeLightV0</vt:lpstr>
      <vt:lpstr>Загатване</vt:lpstr>
      <vt:lpstr>ОБЩЕСТВЕНИ ПРЕДИЗВИКАТЕЛСТВА ЗА ПРИЛАГАНЕ  НА РЕПРОДУКТИВНИТЕ БИОТЕХНОЛОГИИ В ЖИВОТНОВЪДСТВОТО В БЪЛГАРИЯ </vt:lpstr>
      <vt:lpstr>Решение на МС № 577/17.08.2018 г.  за приемане на  11 Национални научни програми на МОН, 2018-2022г. </vt:lpstr>
      <vt:lpstr>Общи насоки при разработване на Националните научни програми</vt:lpstr>
      <vt:lpstr>Основни цели на Националните научни програми </vt:lpstr>
      <vt:lpstr>Специфични цели на изследванията в  Националните научни програми </vt:lpstr>
      <vt:lpstr>Основни моменти в партньорските споразумения при изпълнение на ННП</vt:lpstr>
      <vt:lpstr>  НАЦИОНАЛНА НАУЧНА ПРОГРАМА „РЕПРОДУКТИВНИ БИОТЕХНОЛОГИИ В   ЖИВОТНОВЪДСТВОТО  В БЪЛГАРИЯ“ (РЕПРОБИОТЕХ)</vt:lpstr>
      <vt:lpstr>PowerPoint Presentation</vt:lpstr>
      <vt:lpstr>РП 1 ЕПЖ – изпълнение на задачи: - Наблюдение за признаците на еструс; - Установяване на овариален статус  в опитна и контролна група  </vt:lpstr>
      <vt:lpstr>PowerPoint Presentation</vt:lpstr>
      <vt:lpstr>ННП РЕПРОБИОТЕХ – биотехнологии, иновации, показатели за ефективност</vt:lpstr>
      <vt:lpstr>Цели на ННП РЕПРОБИОТЕХ пряко свързани със секторните политики</vt:lpstr>
      <vt:lpstr>Обществените предизвикателства – основа на националните научни програми</vt:lpstr>
      <vt:lpstr>Предизвикателства пред ННП РЕПРОБИОТЕХ</vt:lpstr>
      <vt:lpstr>Предизвикателства за учените и очаквани резултати:</vt:lpstr>
      <vt:lpstr>ЗАКЛЮЧЕНИЕ/ИЗВОДИ:</vt:lpstr>
      <vt:lpstr>БЛАГОДАРЯ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ОБЩЕСТВЕНИ ПРЕДИЗВИКАТЕЛСТВА ЗА ПРИЛАГАНЕ НА РЕПРОДУКТИВНИТЕ БИОТЕХНОЛОГИИ</dc:title>
  <dc:creator>ЕА</dc:creator>
  <cp:lastModifiedBy>user544</cp:lastModifiedBy>
  <cp:revision>316</cp:revision>
  <cp:lastPrinted>2019-05-15T14:34:47Z</cp:lastPrinted>
  <dcterms:created xsi:type="dcterms:W3CDTF">2006-08-16T00:00:00Z</dcterms:created>
  <dcterms:modified xsi:type="dcterms:W3CDTF">2019-10-01T12:52:02Z</dcterms:modified>
</cp:coreProperties>
</file>